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handoutMasterIdLst>
    <p:handoutMasterId r:id="rId15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323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6B7E44-F078-9D74-D257-AED1096BE09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357" cy="480547"/>
          </a:xfrm>
          <a:prstGeom prst="rect">
            <a:avLst/>
          </a:prstGeom>
        </p:spPr>
        <p:txBody>
          <a:bodyPr vert="horz" lIns="93794" tIns="46896" rIns="93794" bIns="46896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122920-9007-2143-721B-EDFD68357F8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210" y="0"/>
            <a:ext cx="3170357" cy="480547"/>
          </a:xfrm>
          <a:prstGeom prst="rect">
            <a:avLst/>
          </a:prstGeom>
        </p:spPr>
        <p:txBody>
          <a:bodyPr vert="horz" lIns="93794" tIns="46896" rIns="93794" bIns="46896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1/22/2023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05C113-4328-AF98-7350-0418E5EBCA4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20654"/>
            <a:ext cx="3170357" cy="480547"/>
          </a:xfrm>
          <a:prstGeom prst="rect">
            <a:avLst/>
          </a:prstGeom>
        </p:spPr>
        <p:txBody>
          <a:bodyPr vert="horz" lIns="93794" tIns="46896" rIns="93794" bIns="46896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0ABE6F-DB50-7AB0-595F-962AE499A5E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210" y="9120654"/>
            <a:ext cx="3170357" cy="480547"/>
          </a:xfrm>
          <a:prstGeom prst="rect">
            <a:avLst/>
          </a:prstGeom>
        </p:spPr>
        <p:txBody>
          <a:bodyPr vert="horz" lIns="93794" tIns="46896" rIns="93794" bIns="46896" rtlCol="0" anchor="b"/>
          <a:lstStyle>
            <a:lvl1pPr algn="r">
              <a:defRPr sz="1200"/>
            </a:lvl1pPr>
          </a:lstStyle>
          <a:p>
            <a:fld id="{65761119-8D71-4AAC-BF4D-6CADC5E5CF8D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5260394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4" tIns="48327" rIns="96654" bIns="4832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4" tIns="48327" rIns="96654" bIns="48327" rtlCol="0"/>
          <a:lstStyle>
            <a:lvl1pPr algn="r">
              <a:defRPr sz="1200"/>
            </a:lvl1pPr>
          </a:lstStyle>
          <a:p>
            <a:r>
              <a:rPr lang="en-US"/>
              <a:t>1/22/2023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4" tIns="48327" rIns="96654" bIns="4832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8"/>
            <a:ext cx="5852160" cy="3780472"/>
          </a:xfrm>
          <a:prstGeom prst="rect">
            <a:avLst/>
          </a:prstGeom>
        </p:spPr>
        <p:txBody>
          <a:bodyPr vert="horz" lIns="96654" tIns="48327" rIns="96654" bIns="4832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54" tIns="48327" rIns="96654" bIns="48327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54" tIns="48327" rIns="96654" bIns="48327" rtlCol="0" anchor="b"/>
          <a:lstStyle>
            <a:lvl1pPr algn="r">
              <a:defRPr sz="1200"/>
            </a:lvl1pPr>
          </a:lstStyle>
          <a:p>
            <a:fld id="{C95ECCDA-749F-4F75-A7D1-7922056A4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663718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defTabSz="966540" fontAlgn="base">
              <a:spcBef>
                <a:spcPct val="0"/>
              </a:spcBef>
              <a:spcAft>
                <a:spcPct val="0"/>
              </a:spcAft>
            </a:pPr>
            <a:fld id="{4B9BA35A-3DE2-468C-A028-D9B8820D1037}" type="slidenum">
              <a:rPr lang="en-US">
                <a:solidFill>
                  <a:srgbClr val="000000"/>
                </a:solidFill>
                <a:latin typeface="Arial" charset="0"/>
              </a:rPr>
              <a:pPr defTabSz="966540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C859F8-4BC3-4E6D-B1A4-EA98C74F512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96654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1/22/2023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82953B-519D-6ADB-5DD6-93DCAF7A1D3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defTabSz="966540" fontAlgn="base">
              <a:spcBef>
                <a:spcPct val="0"/>
              </a:spcBef>
              <a:spcAft>
                <a:spcPct val="0"/>
              </a:spcAft>
            </a:pPr>
            <a:fld id="{5AA73094-0180-4C0A-B166-D11DC3EA8DCB}" type="slidenum">
              <a:rPr lang="en-US">
                <a:solidFill>
                  <a:srgbClr val="000000"/>
                </a:solidFill>
                <a:latin typeface="Arial" charset="0"/>
              </a:rPr>
              <a:pPr defTabSz="966540"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7DDF03-F294-4259-9F73-F9CF0D915AB2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96654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1/22/2023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7F6142-5223-9AC0-5A6C-C233B705423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defTabSz="966540" fontAlgn="base">
              <a:spcBef>
                <a:spcPct val="0"/>
              </a:spcBef>
              <a:spcAft>
                <a:spcPct val="0"/>
              </a:spcAft>
            </a:pPr>
            <a:fld id="{8AA5521A-B647-4979-B737-B00A4BB9F16A}" type="slidenum">
              <a:rPr lang="en-US">
                <a:solidFill>
                  <a:srgbClr val="000000"/>
                </a:solidFill>
                <a:latin typeface="Arial" charset="0"/>
              </a:rPr>
              <a:pPr defTabSz="966540"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8688F3-393D-4D1B-8FF5-ED38F0B10D4E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96654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1/22/2023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C6A3BF-3212-34FE-3EF0-A8630F19944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defTabSz="966540" fontAlgn="base">
              <a:spcBef>
                <a:spcPct val="0"/>
              </a:spcBef>
              <a:spcAft>
                <a:spcPct val="0"/>
              </a:spcAft>
            </a:pPr>
            <a:fld id="{7F9286F3-FCC2-43B7-A5BB-B11746660393}" type="slidenum">
              <a:rPr lang="en-US">
                <a:solidFill>
                  <a:srgbClr val="000000"/>
                </a:solidFill>
                <a:latin typeface="Arial" charset="0"/>
              </a:rPr>
              <a:pPr defTabSz="966540"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7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97C892-C8B8-43EC-B66B-A3DDE07D762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96654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1/22/2023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F608F6-1B78-C2D7-824D-BFB4C61771B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defTabSz="966540" fontAlgn="base">
              <a:spcBef>
                <a:spcPct val="0"/>
              </a:spcBef>
              <a:spcAft>
                <a:spcPct val="0"/>
              </a:spcAft>
            </a:pPr>
            <a:fld id="{CF58225E-4519-4F68-8BA3-F9592EB51BF2}" type="slidenum">
              <a:rPr lang="en-US">
                <a:solidFill>
                  <a:srgbClr val="000000"/>
                </a:solidFill>
                <a:latin typeface="Arial" charset="0"/>
              </a:rPr>
              <a:pPr defTabSz="966540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92F030-0783-49C9-9352-E6417F9725E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96654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1/22/2023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AB4348-6CD6-CBBA-4960-F8875DBE5D8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defTabSz="966540" fontAlgn="base">
              <a:spcBef>
                <a:spcPct val="0"/>
              </a:spcBef>
              <a:spcAft>
                <a:spcPct val="0"/>
              </a:spcAft>
            </a:pPr>
            <a:fld id="{2D28C8D8-0010-4E5C-8645-43CA5153BADB}" type="slidenum">
              <a:rPr lang="en-US">
                <a:solidFill>
                  <a:srgbClr val="000000"/>
                </a:solidFill>
                <a:latin typeface="Arial" charset="0"/>
              </a:rPr>
              <a:pPr defTabSz="966540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F2D0ED-A339-4023-A6E6-97D4C4AAFC1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96654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1/22/2023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430DD65-17E2-59E1-B75F-9D9E00D4EFB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defTabSz="966540" fontAlgn="base">
              <a:spcBef>
                <a:spcPct val="0"/>
              </a:spcBef>
              <a:spcAft>
                <a:spcPct val="0"/>
              </a:spcAft>
            </a:pPr>
            <a:fld id="{A12CCD56-0E0D-4962-BC87-9D3C50AF41F5}" type="slidenum">
              <a:rPr lang="en-US">
                <a:solidFill>
                  <a:srgbClr val="000000"/>
                </a:solidFill>
                <a:latin typeface="Arial" charset="0"/>
              </a:rPr>
              <a:pPr defTabSz="966540"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2337F8-77CE-4250-A539-81A9C9008BE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96654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1/22/2023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E2F6A9-1A6C-D5A5-A311-D9743A27790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defTabSz="966540" fontAlgn="base">
              <a:spcBef>
                <a:spcPct val="0"/>
              </a:spcBef>
              <a:spcAft>
                <a:spcPct val="0"/>
              </a:spcAft>
            </a:pPr>
            <a:fld id="{EFC37C0A-AFCF-4BB5-B3A6-A547570B0316}" type="slidenum">
              <a:rPr lang="en-US">
                <a:solidFill>
                  <a:srgbClr val="000000"/>
                </a:solidFill>
                <a:latin typeface="Arial" charset="0"/>
              </a:rPr>
              <a:pPr defTabSz="966540"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B53D09-9DA5-4D89-89EB-81BB6102072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96654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1/22/2023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71ED45-8EDD-A8AC-64E6-3037EAEAA0D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defTabSz="966540" fontAlgn="base">
              <a:spcBef>
                <a:spcPct val="0"/>
              </a:spcBef>
              <a:spcAft>
                <a:spcPct val="0"/>
              </a:spcAft>
            </a:pPr>
            <a:fld id="{55E501A6-D365-4234-8192-67C0ED0E37FB}" type="slidenum">
              <a:rPr lang="en-US">
                <a:solidFill>
                  <a:srgbClr val="000000"/>
                </a:solidFill>
                <a:latin typeface="Arial" charset="0"/>
              </a:rPr>
              <a:pPr defTabSz="966540"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6E079E-88D6-4381-AEC6-D6F87842E55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96654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1/22/2023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FFC3E5-4F65-BEDB-CB24-B3E0B78D496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defTabSz="966540" fontAlgn="base">
              <a:spcBef>
                <a:spcPct val="0"/>
              </a:spcBef>
              <a:spcAft>
                <a:spcPct val="0"/>
              </a:spcAft>
            </a:pPr>
            <a:fld id="{8BF34BC5-E52D-4AD1-8103-98A313D2AE5F}" type="slidenum">
              <a:rPr lang="en-US">
                <a:solidFill>
                  <a:srgbClr val="000000"/>
                </a:solidFill>
                <a:latin typeface="Arial" charset="0"/>
              </a:rPr>
              <a:pPr defTabSz="966540"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FD5E1F-F89E-4609-820F-17F5A69E0FA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96654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1/22/2023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473FE73-BF05-7F46-2A7E-EC87BF682C5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defTabSz="966540" fontAlgn="base">
              <a:spcBef>
                <a:spcPct val="0"/>
              </a:spcBef>
              <a:spcAft>
                <a:spcPct val="0"/>
              </a:spcAft>
            </a:pPr>
            <a:fld id="{938F314D-BEAB-49A5-8365-3E89FFC56DBD}" type="slidenum">
              <a:rPr lang="en-US">
                <a:solidFill>
                  <a:srgbClr val="000000"/>
                </a:solidFill>
                <a:latin typeface="Arial" charset="0"/>
              </a:rPr>
              <a:pPr defTabSz="966540"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F810EC-4B2B-4B45-AA5D-7C9EFE53EBE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96654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1/22/2023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137170-B081-2C7F-3A6C-C6D72B0D14C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defTabSz="966540" fontAlgn="base">
              <a:spcBef>
                <a:spcPct val="0"/>
              </a:spcBef>
              <a:spcAft>
                <a:spcPct val="0"/>
              </a:spcAft>
            </a:pPr>
            <a:fld id="{7E3D2602-F422-459F-A0F8-7BE6BB6939EC}" type="slidenum">
              <a:rPr lang="en-US">
                <a:solidFill>
                  <a:srgbClr val="000000"/>
                </a:solidFill>
                <a:latin typeface="Arial" charset="0"/>
              </a:rPr>
              <a:pPr defTabSz="966540"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1A97D4-FDFD-4176-A39B-FC6E599DA85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96654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1/22/2023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E837C0-CE10-EBF5-9D2D-1FC3A527E56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186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9318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grpSp>
          <p:nvGrpSpPr>
            <p:cNvPr id="93188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93189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93190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93191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3192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93193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93194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93195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3196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3197" name="Rectangle 13"/>
          <p:cNvSpPr>
            <a:spLocks noGrp="1" noChangeArrowheads="1"/>
          </p:cNvSpPr>
          <p:nvPr>
            <p:ph type="dt" sz="half" idx="2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3198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3199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590EC9C-06D3-47AD-862A-532201FDC2F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921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6864F6-8CBE-4EC1-8D74-ED4DA33BA7C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125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48F50B-236D-495E-8324-5A464479D3D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455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807368-4002-44EC-89A0-0024A7774C4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029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674D30-2BC0-4367-A0E4-EF71C95BCE9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881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22A72C-73FB-45A0-ADBD-78562C5827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44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08F9DC-0F65-42D0-A5C8-14DD94C176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375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23313E-8016-49DF-AF12-7C21FAAD587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279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C0085B-C81D-4C80-9772-49DB4D8970B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297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AFB280-F45E-4C07-B51E-21C58E98F8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738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725CB9-C4A3-4108-8208-7B8294EDE4D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54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62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9216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grpSp>
          <p:nvGrpSpPr>
            <p:cNvPr id="9216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92165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92166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9216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9216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216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/>
          </a:p>
        </p:txBody>
      </p:sp>
      <p:sp>
        <p:nvSpPr>
          <p:cNvPr id="9217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/>
          </a:p>
        </p:txBody>
      </p:sp>
      <p:sp>
        <p:nvSpPr>
          <p:cNvPr id="9217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EE8960C0-73B5-4883-9804-941DFD8EA5D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2172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316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44276" y="1816268"/>
            <a:ext cx="5955384" cy="1015663"/>
          </a:xfrm>
        </p:spPr>
        <p:txBody>
          <a:bodyPr wrap="square">
            <a:spAutoFit/>
          </a:bodyPr>
          <a:lstStyle/>
          <a:p>
            <a:r>
              <a:rPr lang="en-US" sz="6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Discouragement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039225"/>
            <a:ext cx="6858000" cy="1446550"/>
          </a:xfrm>
        </p:spPr>
        <p:txBody>
          <a:bodyPr>
            <a:spAutoFit/>
          </a:bodyPr>
          <a:lstStyle/>
          <a:p>
            <a:r>
              <a:rPr lang="en-US" sz="44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mbria" pitchFamily="18" charset="0"/>
              </a:rPr>
              <a:t>How Jesus Overcame Discouragement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9623" y="1828800"/>
            <a:ext cx="8700940" cy="3921073"/>
          </a:xfrm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Jesus prayed often.</a:t>
            </a:r>
          </a:p>
          <a:p>
            <a:pPr lvl="1"/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In nothing be anxious. Philippians 4:6-7</a:t>
            </a:r>
          </a:p>
          <a:p>
            <a:pPr lvl="1"/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Jesus’ retreat. Luke 5:15-16; 6:12-13</a:t>
            </a:r>
          </a:p>
          <a:p>
            <a:pPr lvl="1"/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David’s refuge. Psalms 55:1-8, 16-19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lvl="1"/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Cast your burden on the Lord.</a:t>
            </a:r>
            <a:b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Psalms 55:22-23; 1 Peter 5:6-7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29238" y="481907"/>
            <a:ext cx="8458200" cy="609398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mbria" pitchFamily="18" charset="0"/>
                <a:ea typeface="+mn-ea"/>
                <a:cs typeface="+mn-cs"/>
              </a:rPr>
              <a:t>Jesus Overcame Discouragement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3E964CA-59F8-4D46-96CA-5D048BCD9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6807368-4002-44EC-89A0-0024A7774C40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7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308" y="1752600"/>
            <a:ext cx="8077200" cy="4953000"/>
          </a:xfrm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Jesus was thankful.</a:t>
            </a:r>
          </a:p>
          <a:p>
            <a:pPr marL="692150" lvl="1" indent="-346075"/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Joy comes in the morning.</a:t>
            </a:r>
            <a:b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(Psalms 30:4-5) John 11:41; 16:22</a:t>
            </a:r>
          </a:p>
          <a:p>
            <a:pPr marL="692150" lvl="1" indent="-346075"/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God’s presence and blessings sustain us through darkness and danger.</a:t>
            </a:r>
            <a:b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Psalms 23:4</a:t>
            </a:r>
          </a:p>
          <a:p>
            <a:pPr marL="692150" lvl="1" indent="-346075"/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Give thanks in everything.</a:t>
            </a:r>
            <a:b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1 Thessalonians 5:18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29238" y="520007"/>
            <a:ext cx="8458200" cy="609398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mbria" pitchFamily="18" charset="0"/>
                <a:ea typeface="+mn-ea"/>
                <a:cs typeface="+mn-cs"/>
              </a:rPr>
              <a:t>Jesus Overcame Discouragement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DA657C9-C1E1-4DC8-9B33-3525BEF37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6807368-4002-44EC-89A0-0024A7774C40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1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10336"/>
            <a:ext cx="8458200" cy="1255728"/>
          </a:xfrm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sz="4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mbria" pitchFamily="18" charset="0"/>
                <a:ea typeface="+mn-ea"/>
                <a:cs typeface="+mn-cs"/>
              </a:rPr>
              <a:t>Let not your heart be troubled</a:t>
            </a:r>
            <a:br>
              <a:rPr lang="en-US" sz="4600" b="1" dirty="0">
                <a:solidFill>
                  <a:schemeClr val="accent1"/>
                </a:solidFill>
                <a:latin typeface="Cambria" pitchFamily="18" charset="0"/>
              </a:rPr>
            </a:b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mbria" pitchFamily="18" charset="0"/>
                <a:ea typeface="+mn-ea"/>
                <a:cs typeface="+mn-cs"/>
              </a:rPr>
              <a:t>John 14:1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799" y="1943501"/>
            <a:ext cx="8439347" cy="4290405"/>
          </a:xfrm>
        </p:spPr>
        <p:txBody>
          <a:bodyPr wrap="square">
            <a:spAutoFit/>
          </a:bodyPr>
          <a:lstStyle/>
          <a:p>
            <a:r>
              <a:rPr 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God strengthens and saves. </a:t>
            </a:r>
            <a:br>
              <a:rPr 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Psalms 31:21-24</a:t>
            </a:r>
            <a:br>
              <a:rPr 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(Hebrews 13:5-6)</a:t>
            </a:r>
          </a:p>
          <a:p>
            <a:r>
              <a:rPr lang="en-US" sz="4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“The Lord bless thee, and keep thee … and give thee peace”</a:t>
            </a:r>
            <a:r>
              <a:rPr 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4400" dirty="0">
                <a:solidFill>
                  <a:schemeClr val="bg1"/>
                </a:solidFill>
                <a:latin typeface="Cambria" pitchFamily="18" charset="0"/>
              </a:rPr>
              <a:t>Numbers 6:24-27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EC730EB-E9E0-4966-9809-7E6F2A5B5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6807368-4002-44EC-89A0-0024A7774C40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5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5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5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5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87648"/>
            <a:ext cx="7772400" cy="923330"/>
          </a:xfrm>
        </p:spPr>
        <p:txBody>
          <a:bodyPr>
            <a:spAutoFit/>
          </a:bodyPr>
          <a:lstStyle/>
          <a:p>
            <a:r>
              <a:rPr lang="en-US" sz="5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mbria" pitchFamily="18" charset="0"/>
                <a:ea typeface="+mn-ea"/>
                <a:cs typeface="+mn-cs"/>
              </a:rPr>
              <a:t>Discouragement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385816"/>
          </a:xfrm>
        </p:spPr>
        <p:txBody>
          <a:bodyPr>
            <a:spAutoFit/>
          </a:bodyPr>
          <a:lstStyle/>
          <a:p>
            <a:pPr>
              <a:spcBef>
                <a:spcPts val="600"/>
              </a:spcBef>
            </a:pPr>
            <a:r>
              <a:rPr lang="en-US" sz="3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“To deprive of courage or confidence</a:t>
            </a:r>
            <a:r>
              <a:rPr lang="en-US" sz="3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:</a:t>
            </a:r>
            <a:r>
              <a:rPr lang="en-US" sz="3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 dishearten” </a:t>
            </a:r>
            <a:r>
              <a:rPr lang="en-US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(Webster)</a:t>
            </a:r>
          </a:p>
          <a:p>
            <a:pPr>
              <a:spcBef>
                <a:spcPts val="600"/>
              </a:spcBef>
            </a:pPr>
            <a:r>
              <a:rPr lang="en-US" sz="3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Deep and sober concern due to real problems can lead to discouragement.</a:t>
            </a:r>
          </a:p>
          <a:p>
            <a:pPr lvl="1">
              <a:spcBef>
                <a:spcPts val="600"/>
              </a:spcBef>
            </a:pPr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Hard pressed and perplexed.</a:t>
            </a:r>
            <a:b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2 Corinthians 4:8-10</a:t>
            </a:r>
          </a:p>
          <a:p>
            <a:pPr lvl="1">
              <a:spcBef>
                <a:spcPts val="600"/>
              </a:spcBef>
            </a:pPr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Jesus faced it and overcame it.</a:t>
            </a:r>
            <a:b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Hebrews 4:15; 5:7-9 (1 Peter 2:21)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B6F6B13-9536-46CE-B227-28B1B4DB4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6807368-4002-44EC-89A0-0024A7774C40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98753"/>
            <a:ext cx="8001000" cy="1175706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sz="4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mbria" pitchFamily="18" charset="0"/>
                <a:ea typeface="+mn-ea"/>
                <a:cs typeface="+mn-cs"/>
              </a:rPr>
              <a:t>Discouragement takes many forms and has many causes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905000"/>
            <a:ext cx="8001000" cy="4364272"/>
          </a:xfrm>
        </p:spPr>
        <p:txBody>
          <a:bodyPr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Family matters.</a:t>
            </a:r>
            <a:r>
              <a:rPr 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John 7:2-5</a:t>
            </a:r>
          </a:p>
          <a:p>
            <a:pPr marL="682625" lvl="1" indent="-334963"/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Troubled marriage, children, illness, financial concerns, business, etc.</a:t>
            </a:r>
          </a:p>
          <a:p>
            <a:pPr marL="682625" lvl="1" indent="-334963"/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Misunderstandings and conflicts</a:t>
            </a:r>
          </a:p>
          <a:p>
            <a:pPr marL="682625" lvl="1" indent="-334963"/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Let none of these distract you from the focus of your faith. </a:t>
            </a:r>
            <a:b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Matthew 6:25, 34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D4A6A6E-97E9-47D9-95EA-353377735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6807368-4002-44EC-89A0-0024A7774C40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9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4335" y="1907357"/>
            <a:ext cx="8609798" cy="3699474"/>
          </a:xfrm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Moral failures.</a:t>
            </a:r>
            <a:r>
              <a:rPr 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Luke 22:47-48, 61</a:t>
            </a:r>
          </a:p>
          <a:p>
            <a:pPr lvl="1"/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Alcohol, drugs, sexual sins, lying, laziness, neglect, etc.</a:t>
            </a:r>
            <a:b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(1 Corinthians 6:9-11)</a:t>
            </a:r>
          </a:p>
          <a:p>
            <a:pPr lvl="1"/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Put away the past (with repentance) and press forward. Philippians 3:13-14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98753"/>
            <a:ext cx="8001000" cy="1175706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sz="4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mbria" pitchFamily="18" charset="0"/>
                <a:ea typeface="+mn-ea"/>
                <a:cs typeface="+mn-cs"/>
              </a:rPr>
              <a:t>Discouragement takes many forms and has many causes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4F0EC3A-D327-41AE-9BE5-87F2F4408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6807368-4002-44EC-89A0-0024A7774C40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1" y="1622190"/>
            <a:ext cx="8354504" cy="5078313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Spiritual matters.</a:t>
            </a:r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Matthew 8:23-26; Mark 4:35ff; Luke 8:22ff</a:t>
            </a:r>
          </a:p>
          <a:p>
            <a:pPr lvl="1">
              <a:spcBef>
                <a:spcPts val="0"/>
              </a:spcBef>
            </a:pPr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Personal struggles of faith.</a:t>
            </a:r>
          </a:p>
          <a:p>
            <a:pPr lvl="1">
              <a:spcBef>
                <a:spcPts val="0"/>
              </a:spcBef>
            </a:pPr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Little or no spiritual growth.</a:t>
            </a:r>
          </a:p>
          <a:p>
            <a:pPr lvl="1">
              <a:spcBef>
                <a:spcPts val="0"/>
              </a:spcBef>
            </a:pPr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Sinful influences.</a:t>
            </a:r>
          </a:p>
          <a:p>
            <a:pPr lvl="1">
              <a:spcBef>
                <a:spcPts val="0"/>
              </a:spcBef>
            </a:pPr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Church problems.</a:t>
            </a:r>
            <a:b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(1 Corinthians 1:11)</a:t>
            </a:r>
          </a:p>
          <a:p>
            <a:pPr lvl="1">
              <a:spcBef>
                <a:spcPts val="0"/>
              </a:spcBef>
            </a:pPr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Faithless brethren.</a:t>
            </a:r>
            <a:b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(Deuteronomy 1:28)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98753"/>
            <a:ext cx="8001000" cy="1175706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sz="4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mbria" pitchFamily="18" charset="0"/>
                <a:ea typeface="+mn-ea"/>
                <a:cs typeface="+mn-cs"/>
              </a:rPr>
              <a:t>Discouragement takes many forms and has many causes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44A0CE4-5CEB-4132-930E-E11D346B7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6807368-4002-44EC-89A0-0024A7774C40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0" presetClass="entr" presetSubtype="0" decel="10000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8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8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98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7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758690"/>
            <a:ext cx="8229600" cy="4585871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</a:pP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Remember the disappointments of others.</a:t>
            </a:r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Galatians 6:2</a:t>
            </a:r>
          </a:p>
          <a:p>
            <a:pPr marL="682625" lvl="1" indent="-334963">
              <a:spcBef>
                <a:spcPts val="0"/>
              </a:spcBef>
            </a:pPr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Job (Job 2:11-13); David (Psalms 22:1-2); Elijah (1 Kings 19:4); Jeremiah</a:t>
            </a:r>
            <a:b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(Jeremiah 9: 1-2)</a:t>
            </a:r>
            <a:b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Discouragements come! Matthew 18:7</a:t>
            </a:r>
          </a:p>
          <a:p>
            <a:pPr marL="682625" lvl="1" indent="-334963">
              <a:spcBef>
                <a:spcPts val="0"/>
              </a:spcBef>
            </a:pPr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Helps avoid self-pity. (not alone!)</a:t>
            </a:r>
          </a:p>
          <a:p>
            <a:pPr marL="682625" lvl="1" indent="-334963">
              <a:spcBef>
                <a:spcPts val="0"/>
              </a:spcBef>
            </a:pPr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Opens you up to helping others. 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(great way to overcome discouragement! 2 Corinthians 1)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98753"/>
            <a:ext cx="8001000" cy="1175706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sz="4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mbria" pitchFamily="18" charset="0"/>
                <a:ea typeface="+mn-ea"/>
                <a:cs typeface="+mn-cs"/>
              </a:rPr>
              <a:t>Discouragement takes many forms and has many causes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D962960-A907-4335-A118-4DA845526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6807368-4002-44EC-89A0-0024A7774C40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628454" y="481907"/>
            <a:ext cx="8232742" cy="609398"/>
          </a:xfr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n-US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mbria" pitchFamily="18" charset="0"/>
                <a:ea typeface="+mn-ea"/>
                <a:cs typeface="+mn-cs"/>
              </a:rPr>
              <a:t>Jesus Overcame Discouragement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2973" y="1752600"/>
            <a:ext cx="8621027" cy="4998291"/>
          </a:xfrm>
        </p:spPr>
        <p:txBody>
          <a:bodyPr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With endurance.</a:t>
            </a:r>
            <a:r>
              <a:rPr 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Hebrews 12:1-2</a:t>
            </a:r>
          </a:p>
          <a:p>
            <a:pPr lvl="1"/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He ruled His circumstances.</a:t>
            </a:r>
            <a:b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Philippians 4:10-13</a:t>
            </a:r>
          </a:p>
          <a:p>
            <a:pPr lvl="1"/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Your reasons to endure include:</a:t>
            </a:r>
          </a:p>
          <a:p>
            <a:pPr lvl="2"/>
            <a:r>
              <a:rPr lang="en-US" sz="3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More than conquerors.</a:t>
            </a:r>
            <a:br>
              <a:rPr lang="en-US" sz="3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en-US" sz="3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Romans 8:35-39</a:t>
            </a:r>
          </a:p>
          <a:p>
            <a:pPr lvl="2"/>
            <a:r>
              <a:rPr lang="en-US" sz="3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Christ in you is greater. 1 John 4:4</a:t>
            </a:r>
          </a:p>
          <a:p>
            <a:pPr lvl="2"/>
            <a:r>
              <a:rPr lang="en-US" sz="3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He never fails you. Hebrews 11:32-39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B4C958E-7BE7-4E71-B709-BB5C6BA8D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6807368-4002-44EC-89A0-0024A7774C40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50" presetClass="entr" presetSubtype="0" decel="10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892" y="1828800"/>
            <a:ext cx="8534400" cy="4998291"/>
          </a:xfrm>
        </p:spPr>
        <p:txBody>
          <a:bodyPr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With an eternal perspective.</a:t>
            </a:r>
          </a:p>
          <a:p>
            <a:pPr lvl="1"/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Look beyond the moment.</a:t>
            </a:r>
            <a:b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John 4:25, 35</a:t>
            </a:r>
          </a:p>
          <a:p>
            <a:pPr lvl="1"/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See the light (not the darkness):</a:t>
            </a:r>
          </a:p>
          <a:p>
            <a:pPr lvl="2"/>
            <a:r>
              <a:rPr lang="en-US" sz="3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Made stronger and closer. James 1:2-4</a:t>
            </a:r>
          </a:p>
          <a:p>
            <a:pPr lvl="2"/>
            <a:r>
              <a:rPr lang="en-US" sz="3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Purify and rejoice. 1 Peter 1:6-9</a:t>
            </a:r>
          </a:p>
          <a:p>
            <a:pPr lvl="2"/>
            <a:r>
              <a:rPr lang="en-US" sz="3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Be an instrument for God’s glory.</a:t>
            </a:r>
            <a:br>
              <a:rPr lang="en-US" sz="3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en-US" sz="3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2 Corinthians 4:14-15 (Note context)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38665" y="481907"/>
            <a:ext cx="8250811" cy="609398"/>
          </a:xfr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n-US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mbria" pitchFamily="18" charset="0"/>
                <a:ea typeface="+mn-ea"/>
                <a:cs typeface="+mn-cs"/>
              </a:rPr>
              <a:t>Jesus Overcame Discouragement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8F02605-A845-4AA6-A9BE-9A0A24AD0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6807368-4002-44EC-89A0-0024A7774C40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50" presetClass="entr" presetSubtype="0" decel="10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1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1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1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1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1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1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1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1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1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79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8534400" cy="3921073"/>
          </a:xfrm>
        </p:spPr>
        <p:txBody>
          <a:bodyPr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Jesus kept working.</a:t>
            </a:r>
          </a:p>
          <a:p>
            <a:pPr lvl="1"/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Stay active in your faith. John 9:4</a:t>
            </a:r>
          </a:p>
          <a:p>
            <a:pPr lvl="1"/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Look for the open path. Acts 16:6-10</a:t>
            </a:r>
          </a:p>
          <a:p>
            <a:pPr lvl="2"/>
            <a:r>
              <a:rPr lang="en-US" sz="3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Esther. Esther 4:14</a:t>
            </a:r>
          </a:p>
          <a:p>
            <a:pPr lvl="2"/>
            <a:r>
              <a:rPr lang="en-US" sz="3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Keep getting up. Proverbs 24:10, 16</a:t>
            </a:r>
          </a:p>
          <a:p>
            <a:pPr lvl="2"/>
            <a:r>
              <a:rPr lang="en-US" sz="3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Do not grow weary. Galatians 6:9-10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38665" y="481907"/>
            <a:ext cx="8458200" cy="609398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mbria" pitchFamily="18" charset="0"/>
                <a:ea typeface="+mn-ea"/>
                <a:cs typeface="+mn-cs"/>
              </a:rPr>
              <a:t>Jesus Overcame Discouragement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B04910E-9151-493B-AAF8-7BAC5EC20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6807368-4002-44EC-89A0-0024A7774C40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2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2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2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3" grpId="0" uiExpand="1" build="p"/>
    </p:bldLst>
  </p:timing>
</p:sld>
</file>

<file path=ppt/theme/theme1.xml><?xml version="1.0" encoding="utf-8"?>
<a:theme xmlns:a="http://schemas.openxmlformats.org/drawingml/2006/main" name="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36</TotalTime>
  <Words>620</Words>
  <Application>Microsoft Office PowerPoint</Application>
  <PresentationFormat>On-screen Show (4:3)</PresentationFormat>
  <Paragraphs>110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Cambria</vt:lpstr>
      <vt:lpstr>Times New Roman</vt:lpstr>
      <vt:lpstr>Wingdings</vt:lpstr>
      <vt:lpstr>Layers</vt:lpstr>
      <vt:lpstr>Discouragement</vt:lpstr>
      <vt:lpstr>Discouragement</vt:lpstr>
      <vt:lpstr>Discouragement takes many forms and has many causes</vt:lpstr>
      <vt:lpstr>Discouragement takes many forms and has many causes</vt:lpstr>
      <vt:lpstr>Discouragement takes many forms and has many causes</vt:lpstr>
      <vt:lpstr>Discouragement takes many forms and has many causes</vt:lpstr>
      <vt:lpstr>Jesus Overcame Discouragement</vt:lpstr>
      <vt:lpstr>Jesus Overcame Discouragement</vt:lpstr>
      <vt:lpstr>Jesus Overcame Discouragement</vt:lpstr>
      <vt:lpstr>Jesus Overcame Discouragement</vt:lpstr>
      <vt:lpstr>Jesus Overcame Discouragement</vt:lpstr>
      <vt:lpstr>Let not your heart be troubled John 14:1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Discouragement (20</dc:title>
  <dc:creator>Micky Galloway</dc:creator>
  <cp:lastModifiedBy>Richard Lidh</cp:lastModifiedBy>
  <cp:revision>6</cp:revision>
  <cp:lastPrinted>2023-01-23T23:21:21Z</cp:lastPrinted>
  <dcterms:created xsi:type="dcterms:W3CDTF">2023-01-21T23:11:06Z</dcterms:created>
  <dcterms:modified xsi:type="dcterms:W3CDTF">2023-01-23T23:21:35Z</dcterms:modified>
</cp:coreProperties>
</file>